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9"/>
  </p:notesMasterIdLst>
  <p:sldIdLst>
    <p:sldId id="256" r:id="rId2"/>
    <p:sldId id="257" r:id="rId3"/>
    <p:sldId id="289" r:id="rId4"/>
    <p:sldId id="292" r:id="rId5"/>
    <p:sldId id="293" r:id="rId6"/>
    <p:sldId id="290" r:id="rId7"/>
    <p:sldId id="291" r:id="rId8"/>
    <p:sldId id="282" r:id="rId9"/>
    <p:sldId id="258" r:id="rId10"/>
    <p:sldId id="259" r:id="rId11"/>
    <p:sldId id="260" r:id="rId12"/>
    <p:sldId id="261" r:id="rId13"/>
    <p:sldId id="262" r:id="rId14"/>
    <p:sldId id="288" r:id="rId15"/>
    <p:sldId id="263" r:id="rId16"/>
    <p:sldId id="264" r:id="rId17"/>
    <p:sldId id="265" r:id="rId18"/>
    <p:sldId id="266" r:id="rId19"/>
    <p:sldId id="267" r:id="rId20"/>
    <p:sldId id="268" r:id="rId21"/>
    <p:sldId id="270" r:id="rId22"/>
    <p:sldId id="271" r:id="rId23"/>
    <p:sldId id="269" r:id="rId24"/>
    <p:sldId id="274" r:id="rId25"/>
    <p:sldId id="273" r:id="rId26"/>
    <p:sldId id="285" r:id="rId27"/>
    <p:sldId id="284" r:id="rId28"/>
    <p:sldId id="286" r:id="rId29"/>
    <p:sldId id="276" r:id="rId30"/>
    <p:sldId id="279" r:id="rId31"/>
    <p:sldId id="272" r:id="rId32"/>
    <p:sldId id="275" r:id="rId33"/>
    <p:sldId id="277" r:id="rId34"/>
    <p:sldId id="278" r:id="rId35"/>
    <p:sldId id="280" r:id="rId36"/>
    <p:sldId id="287" r:id="rId37"/>
    <p:sldId id="281" r:id="rId3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181F70-2E1F-4CF4-A4BF-9B97B7D20583}" v="7" dt="2022-11-17T17:04:09.2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0000" autoAdjust="0"/>
  </p:normalViewPr>
  <p:slideViewPr>
    <p:cSldViewPr>
      <p:cViewPr varScale="1">
        <p:scale>
          <a:sx n="54" d="100"/>
          <a:sy n="54" d="100"/>
        </p:scale>
        <p:origin x="946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il" userId="48528489-191b-42e1-bfa2-2006e5b7a95e" providerId="ADAL" clId="{5D181F70-2E1F-4CF4-A4BF-9B97B7D20583}"/>
    <pc:docChg chg="modSld">
      <pc:chgData name="Neil" userId="48528489-191b-42e1-bfa2-2006e5b7a95e" providerId="ADAL" clId="{5D181F70-2E1F-4CF4-A4BF-9B97B7D20583}" dt="2022-11-28T21:16:56.463" v="6" actId="20577"/>
      <pc:docMkLst>
        <pc:docMk/>
      </pc:docMkLst>
      <pc:sldChg chg="modSp mod">
        <pc:chgData name="Neil" userId="48528489-191b-42e1-bfa2-2006e5b7a95e" providerId="ADAL" clId="{5D181F70-2E1F-4CF4-A4BF-9B97B7D20583}" dt="2022-11-28T21:16:56.463" v="6" actId="20577"/>
        <pc:sldMkLst>
          <pc:docMk/>
          <pc:sldMk cId="0" sldId="279"/>
        </pc:sldMkLst>
        <pc:spChg chg="mod">
          <ac:chgData name="Neil" userId="48528489-191b-42e1-bfa2-2006e5b7a95e" providerId="ADAL" clId="{5D181F70-2E1F-4CF4-A4BF-9B97B7D20583}" dt="2022-11-28T21:16:56.463" v="6" actId="20577"/>
          <ac:spMkLst>
            <pc:docMk/>
            <pc:sldMk cId="0" sldId="279"/>
            <ac:spMk id="29699" creationId="{00000000-0000-0000-0000-000000000000}"/>
          </ac:spMkLst>
        </pc:spChg>
      </pc:sldChg>
    </pc:docChg>
  </pc:docChgLst>
  <pc:docChgLst>
    <pc:chgData name="Neil Harrison" userId="48528489-191b-42e1-bfa2-2006e5b7a95e" providerId="ADAL" clId="{5D181F70-2E1F-4CF4-A4BF-9B97B7D20583}"/>
    <pc:docChg chg="undo custSel addSld modSld sldOrd">
      <pc:chgData name="Neil Harrison" userId="48528489-191b-42e1-bfa2-2006e5b7a95e" providerId="ADAL" clId="{5D181F70-2E1F-4CF4-A4BF-9B97B7D20583}" dt="2022-11-17T23:41:00.026" v="202" actId="20577"/>
      <pc:docMkLst>
        <pc:docMk/>
      </pc:docMkLst>
      <pc:sldChg chg="addSp delSp modSp new mod">
        <pc:chgData name="Neil Harrison" userId="48528489-191b-42e1-bfa2-2006e5b7a95e" providerId="ADAL" clId="{5D181F70-2E1F-4CF4-A4BF-9B97B7D20583}" dt="2022-11-17T17:04:10.807" v="10" actId="26606"/>
        <pc:sldMkLst>
          <pc:docMk/>
          <pc:sldMk cId="2991030422" sldId="292"/>
        </pc:sldMkLst>
        <pc:spChg chg="add del">
          <ac:chgData name="Neil Harrison" userId="48528489-191b-42e1-bfa2-2006e5b7a95e" providerId="ADAL" clId="{5D181F70-2E1F-4CF4-A4BF-9B97B7D20583}" dt="2022-11-17T17:04:10.807" v="10" actId="26606"/>
          <ac:spMkLst>
            <pc:docMk/>
            <pc:sldMk cId="2991030422" sldId="292"/>
            <ac:spMk id="2" creationId="{CEFEBD3E-5765-C1AA-1246-59E40C015276}"/>
          </ac:spMkLst>
        </pc:spChg>
        <pc:spChg chg="del">
          <ac:chgData name="Neil Harrison" userId="48528489-191b-42e1-bfa2-2006e5b7a95e" providerId="ADAL" clId="{5D181F70-2E1F-4CF4-A4BF-9B97B7D20583}" dt="2022-11-17T17:03:38.773" v="1"/>
          <ac:spMkLst>
            <pc:docMk/>
            <pc:sldMk cId="2991030422" sldId="292"/>
            <ac:spMk id="3" creationId="{366423B8-2089-5E85-6B2E-33C9E1CDC6DF}"/>
          </ac:spMkLst>
        </pc:spChg>
        <pc:spChg chg="mod modVis">
          <ac:chgData name="Neil Harrison" userId="48528489-191b-42e1-bfa2-2006e5b7a95e" providerId="ADAL" clId="{5D181F70-2E1F-4CF4-A4BF-9B97B7D20583}" dt="2022-11-17T17:04:10.807" v="10" actId="26606"/>
          <ac:spMkLst>
            <pc:docMk/>
            <pc:sldMk cId="2991030422" sldId="292"/>
            <ac:spMk id="4" creationId="{A522BAFC-AAF6-D1D8-4EF6-E3A1A2F0F7BE}"/>
          </ac:spMkLst>
        </pc:spChg>
        <pc:spChg chg="add del">
          <ac:chgData name="Neil Harrison" userId="48528489-191b-42e1-bfa2-2006e5b7a95e" providerId="ADAL" clId="{5D181F70-2E1F-4CF4-A4BF-9B97B7D20583}" dt="2022-11-17T17:04:04.978" v="8" actId="26606"/>
          <ac:spMkLst>
            <pc:docMk/>
            <pc:sldMk cId="2991030422" sldId="292"/>
            <ac:spMk id="10" creationId="{47B2810E-DFDE-6255-E916-643C81C0D4E3}"/>
          </ac:spMkLst>
        </pc:spChg>
        <pc:picChg chg="add mod">
          <ac:chgData name="Neil Harrison" userId="48528489-191b-42e1-bfa2-2006e5b7a95e" providerId="ADAL" clId="{5D181F70-2E1F-4CF4-A4BF-9B97B7D20583}" dt="2022-11-17T17:04:10.807" v="10" actId="26606"/>
          <ac:picMkLst>
            <pc:docMk/>
            <pc:sldMk cId="2991030422" sldId="292"/>
            <ac:picMk id="5" creationId="{97CE5DCE-FAA4-CFCE-ABF6-A099B0ECD801}"/>
          </ac:picMkLst>
        </pc:picChg>
      </pc:sldChg>
      <pc:sldChg chg="modSp new mod ord">
        <pc:chgData name="Neil Harrison" userId="48528489-191b-42e1-bfa2-2006e5b7a95e" providerId="ADAL" clId="{5D181F70-2E1F-4CF4-A4BF-9B97B7D20583}" dt="2022-11-17T23:41:00.026" v="202" actId="20577"/>
        <pc:sldMkLst>
          <pc:docMk/>
          <pc:sldMk cId="1859698069" sldId="293"/>
        </pc:sldMkLst>
        <pc:spChg chg="mod">
          <ac:chgData name="Neil Harrison" userId="48528489-191b-42e1-bfa2-2006e5b7a95e" providerId="ADAL" clId="{5D181F70-2E1F-4CF4-A4BF-9B97B7D20583}" dt="2022-11-17T23:39:56.408" v="33" actId="20577"/>
          <ac:spMkLst>
            <pc:docMk/>
            <pc:sldMk cId="1859698069" sldId="293"/>
            <ac:spMk id="2" creationId="{50715002-1AD5-DC0A-C9BB-D26E69104A50}"/>
          </ac:spMkLst>
        </pc:spChg>
        <pc:spChg chg="mod">
          <ac:chgData name="Neil Harrison" userId="48528489-191b-42e1-bfa2-2006e5b7a95e" providerId="ADAL" clId="{5D181F70-2E1F-4CF4-A4BF-9B97B7D20583}" dt="2022-11-17T23:41:00.026" v="202" actId="20577"/>
          <ac:spMkLst>
            <pc:docMk/>
            <pc:sldMk cId="1859698069" sldId="293"/>
            <ac:spMk id="3" creationId="{B4444233-82A9-9941-4FAD-442038A84619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3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5D6036-0A4D-432B-824F-A6C3F9B5C189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77EF4-F012-42AD-96E4-7A09F0E72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40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577EF4-F012-42AD-96E4-7A09F0E7252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9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endParaRPr lang="en-US" altLang="en-US" sz="2400">
                <a:latin typeface="Times New Roman" pitchFamily="18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endParaRPr lang="en-US" altLang="en-US" sz="2400">
                <a:latin typeface="Times New Roman" pitchFamily="18" charset="0"/>
              </a:endParaRPr>
            </a:p>
          </p:txBody>
        </p:sp>
        <p:grpSp>
          <p:nvGrpSpPr>
            <p:cNvPr id="7" name="Group 5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8" name="Rectangle 6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 sz="2400">
                  <a:latin typeface="Times New Roman" pitchFamily="18" charset="0"/>
                </a:endParaRPr>
              </a:p>
            </p:txBody>
          </p:sp>
          <p:sp>
            <p:nvSpPr>
              <p:cNvPr id="9" name="Rectangle 7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 sz="2400">
                  <a:latin typeface="Times New Roman" pitchFamily="18" charset="0"/>
                </a:endParaRPr>
              </a:p>
            </p:txBody>
          </p:sp>
          <p:sp>
            <p:nvSpPr>
              <p:cNvPr id="10" name="Rectangle 8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 sz="2400">
                  <a:latin typeface="Times New Roman" pitchFamily="18" charset="0"/>
                </a:endParaRPr>
              </a:p>
            </p:txBody>
          </p:sp>
          <p:sp>
            <p:nvSpPr>
              <p:cNvPr id="11" name="Rectangle 9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 sz="2400">
                  <a:latin typeface="Times New Roman" pitchFamily="18" charset="0"/>
                </a:endParaRPr>
              </a:p>
            </p:txBody>
          </p:sp>
          <p:sp>
            <p:nvSpPr>
              <p:cNvPr id="12" name="Rectangle 10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 sz="2400">
                  <a:latin typeface="Times New Roman" pitchFamily="18" charset="0"/>
                </a:endParaRPr>
              </a:p>
            </p:txBody>
          </p:sp>
          <p:sp>
            <p:nvSpPr>
              <p:cNvPr id="13" name="Rectangle 11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 sz="2400">
                  <a:latin typeface="Times New Roman" pitchFamily="18" charset="0"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 sz="2400">
                  <a:latin typeface="Times New Roman" pitchFamily="18" charset="0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 sz="2400">
                  <a:latin typeface="Times New Roman" pitchFamily="18" charset="0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 sz="2400">
                  <a:latin typeface="Times New Roman" pitchFamily="18" charset="0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</a:defRPr>
                </a:lvl9pPr>
              </a:lstStyle>
              <a:p>
                <a:pPr eaLnBrk="1" hangingPunct="1">
                  <a:defRPr/>
                </a:pPr>
                <a:endParaRPr lang="en-US" altLang="en-US" sz="2400">
                  <a:latin typeface="Times New Roman" pitchFamily="18" charset="0"/>
                </a:endParaRPr>
              </a:p>
            </p:txBody>
          </p:sp>
        </p:grpSp>
      </p:grpSp>
      <p:sp>
        <p:nvSpPr>
          <p:cNvPr id="13331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13332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18" name="Rectangle 1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Rectangle 1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" name="Rectangle 1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03C6DB-481C-491B-8063-B92B36C73C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0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9ED319-7D38-47F7-95E1-1A7A737951F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268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D747ACA-2652-48AB-9E58-9A7ED9EC477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8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117375-5EAD-49AF-929F-48CED8D07AE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3048D2-0A91-481E-9ECA-B540CEABF351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42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6B2335-91A8-44FD-878D-6EAD5330B211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48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0EAAA1-707E-4F4C-B3DB-9D459B36ADB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966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170C93-7B5C-4B73-A985-072887CAE35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198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BE2A7D7-D88A-4EB5-B4EE-653C7FB7E91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047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2ADB61-4657-4178-B22C-2BAD066524A3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42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A2E3A2-5C3D-4CED-8CC7-E782B9DCCF6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912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anose="020B0A04020102020204" pitchFamily="34" charset="0"/>
              </a:defRPr>
            </a:lvl1pPr>
          </a:lstStyle>
          <a:p>
            <a:fld id="{D9EA24BB-8B90-4713-94C0-9A6DDB603C01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1028" name="Group 4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1032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>
                <a:defRPr/>
              </a:pPr>
              <a:endParaRPr lang="en-US" altLang="en-US" sz="2400">
                <a:latin typeface="Times New Roman" pitchFamily="18" charset="0"/>
              </a:endParaRPr>
            </a:p>
          </p:txBody>
        </p:sp>
        <p:sp>
          <p:nvSpPr>
            <p:cNvPr id="1033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endParaRPr lang="en-US" altLang="en-US" sz="2400">
                <a:latin typeface="Times New Roman" pitchFamily="18" charset="0"/>
              </a:endParaRPr>
            </a:p>
          </p:txBody>
        </p:sp>
        <p:sp>
          <p:nvSpPr>
            <p:cNvPr id="1034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endParaRPr lang="en-US" altLang="en-US">
                <a:solidFill>
                  <a:schemeClr val="hlink"/>
                </a:solidFill>
              </a:endParaRPr>
            </a:p>
          </p:txBody>
        </p:sp>
        <p:sp>
          <p:nvSpPr>
            <p:cNvPr id="1035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endParaRPr lang="en-US" altLang="en-US">
                <a:solidFill>
                  <a:schemeClr val="hlink"/>
                </a:solidFill>
              </a:endParaRPr>
            </a:p>
          </p:txBody>
        </p:sp>
        <p:sp>
          <p:nvSpPr>
            <p:cNvPr id="1036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endParaRPr lang="en-US" altLang="en-US">
                <a:solidFill>
                  <a:schemeClr val="accent2"/>
                </a:solidFill>
              </a:endParaRPr>
            </a:p>
          </p:txBody>
        </p:sp>
        <p:sp>
          <p:nvSpPr>
            <p:cNvPr id="1037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endParaRPr lang="en-US" altLang="en-US">
                <a:solidFill>
                  <a:schemeClr val="hlink"/>
                </a:solidFill>
              </a:endParaRPr>
            </a:p>
          </p:txBody>
        </p:sp>
        <p:sp>
          <p:nvSpPr>
            <p:cNvPr id="1038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endParaRPr lang="en-US" altLang="en-US" sz="2400">
                <a:latin typeface="Times New Roman" pitchFamily="18" charset="0"/>
              </a:endParaRPr>
            </a:p>
          </p:txBody>
        </p:sp>
        <p:sp>
          <p:nvSpPr>
            <p:cNvPr id="1039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endParaRPr lang="en-US" altLang="en-US">
                <a:solidFill>
                  <a:schemeClr val="accent2"/>
                </a:solidFill>
              </a:endParaRPr>
            </a:p>
          </p:txBody>
        </p:sp>
        <p:sp>
          <p:nvSpPr>
            <p:cNvPr id="1040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defRPr/>
              </a:pPr>
              <a:endParaRPr lang="en-US" alt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2304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Design Patterns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Chapter 11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3C6DB-481C-491B-8063-B92B36C73CF7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Permission Barrier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Access to objects is protected</a:t>
            </a:r>
          </a:p>
          <a:p>
            <a:pPr eaLnBrk="1" hangingPunct="1"/>
            <a:r>
              <a:rPr lang="en-US" altLang="en-US"/>
              <a:t>Details of what access levels exist and how to fulfill them is hidden</a:t>
            </a:r>
          </a:p>
          <a:p>
            <a:pPr lvl="1" eaLnBrk="1" hangingPunct="1"/>
            <a:endParaRPr lang="en-US" altLang="en-US"/>
          </a:p>
        </p:txBody>
      </p:sp>
      <p:pic>
        <p:nvPicPr>
          <p:cNvPr id="9220" name="Picture 4" descr="C:\Users\10448583\Downloads\permission-sign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3733800"/>
            <a:ext cx="2757488" cy="275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Persistence</a:t>
            </a:r>
            <a:br>
              <a:rPr lang="en-US" altLang="en-US" dirty="0"/>
            </a:br>
            <a:r>
              <a:rPr lang="en-US" altLang="en-US" dirty="0"/>
              <a:t>Barrier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3285294"/>
            <a:ext cx="8229600" cy="3267906"/>
          </a:xfrm>
        </p:spPr>
        <p:txBody>
          <a:bodyPr/>
          <a:lstStyle/>
          <a:p>
            <a:pPr eaLnBrk="1" hangingPunct="1"/>
            <a:r>
              <a:rPr lang="en-US" altLang="en-US" dirty="0"/>
              <a:t>An object’s data is in a database</a:t>
            </a:r>
          </a:p>
          <a:p>
            <a:pPr lvl="1" eaLnBrk="1" hangingPunct="1"/>
            <a:r>
              <a:rPr lang="en-US" altLang="en-US" dirty="0"/>
              <a:t>Usually a relational DBMS</a:t>
            </a:r>
          </a:p>
          <a:p>
            <a:pPr eaLnBrk="1" hangingPunct="1"/>
            <a:r>
              <a:rPr lang="en-US" altLang="en-US" dirty="0"/>
              <a:t>You want retrieval and update to be automatic</a:t>
            </a:r>
          </a:p>
          <a:p>
            <a:pPr lvl="1" eaLnBrk="1" hangingPunct="1"/>
            <a:r>
              <a:rPr lang="en-US" altLang="en-US" dirty="0"/>
              <a:t>Details of which are hidden in unseen objects</a:t>
            </a:r>
          </a:p>
          <a:p>
            <a:pPr marL="0" indent="0" eaLnBrk="1" hangingPunct="1">
              <a:buNone/>
            </a:pPr>
            <a:endParaRPr lang="en-US" altLang="en-US" sz="1200" dirty="0"/>
          </a:p>
          <a:p>
            <a:pPr marL="0" indent="0" eaLnBrk="1" hangingPunct="1">
              <a:buNone/>
            </a:pPr>
            <a:r>
              <a:rPr lang="en-US" altLang="en-US" sz="1200" dirty="0"/>
              <a:t>"13-11-02-olb-by-RalfR-03" by Ralf </a:t>
            </a:r>
            <a:r>
              <a:rPr lang="en-US" altLang="en-US" sz="1200" dirty="0" err="1"/>
              <a:t>Roletschek</a:t>
            </a:r>
            <a:r>
              <a:rPr lang="en-US" altLang="en-US" sz="1200" dirty="0"/>
              <a:t> - Own work. Licensed under CC BY 3.0 via Commons - https://commons.wikimedia.org/wiki/File:13-11-02-olb-by-RalfR-03.jpg#/media/File:13-11-02-olb-by-RalfR-03.jpg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57200"/>
            <a:ext cx="4206815" cy="279358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Efficiency Barrier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You have a large object that is expensive to load or initialize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You want to wait until it’s needed to do the work (“Lazy Initialization”)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Or you want a thread to load it while you do other things</a:t>
            </a:r>
          </a:p>
        </p:txBody>
      </p:sp>
      <p:pic>
        <p:nvPicPr>
          <p:cNvPr id="11268" name="Picture 4" descr="C:\Users\10448583\Downloads\Efficienc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4267200"/>
            <a:ext cx="3249613" cy="2436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Memory Representation Barrier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/>
              <a:t>The objects you use have special memory requirements</a:t>
            </a:r>
          </a:p>
          <a:p>
            <a:pPr lvl="1" eaLnBrk="1" hangingPunct="1"/>
            <a:r>
              <a:rPr lang="en-US" altLang="en-US" sz="2400"/>
              <a:t>They use reference counting to share themselves among multiple objects</a:t>
            </a:r>
          </a:p>
          <a:p>
            <a:pPr lvl="1" eaLnBrk="1" hangingPunct="1"/>
            <a:r>
              <a:rPr lang="en-US" altLang="en-US" sz="2400"/>
              <a:t>Or they are stored in an unusual fashion</a:t>
            </a:r>
          </a:p>
          <a:p>
            <a:pPr lvl="2" eaLnBrk="1" hangingPunct="1"/>
            <a:r>
              <a:rPr lang="en-US" altLang="en-US" sz="2000"/>
              <a:t>Bitsets packed into integer arrays</a:t>
            </a:r>
          </a:p>
          <a:p>
            <a:pPr lvl="2" eaLnBrk="1" hangingPunct="1"/>
            <a:r>
              <a:rPr lang="en-US" altLang="en-US" sz="2000"/>
              <a:t>They are computed on the fly</a:t>
            </a:r>
          </a:p>
        </p:txBody>
      </p:sp>
      <p:pic>
        <p:nvPicPr>
          <p:cNvPr id="12292" name="Picture 4" descr="C:\Users\10448583\Downloads\0919memor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4267200"/>
            <a:ext cx="2295525" cy="2328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 Solution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Before we go on, see what you can come up with. Suggestions?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Proxy Pattern</a:t>
            </a:r>
            <a:br>
              <a:rPr lang="en-US" altLang="en-US"/>
            </a:br>
            <a:r>
              <a:rPr lang="en-US" altLang="en-US" sz="2800" i="1"/>
              <a:t>aka Surrogate</a:t>
            </a:r>
            <a:endParaRPr lang="en-US" altLang="en-US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400"/>
              <a:t>Intent: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/>
              <a:t>Provide a go-between object that controls access to another object of interest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/>
              <a:t>Context: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/>
              <a:t>Access to an object lies behind some kind of (conceptual or physical) barrier. You need to control access to the object of interest.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/>
              <a:t>Solution: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000"/>
              <a:t>Introduce another level of indirection between clients and objects. The new layer controls access to objects, hiding details of penetrating barriers from clients and their server objects.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Proxy Pattern</a:t>
            </a:r>
            <a:br>
              <a:rPr lang="en-US" altLang="en-US"/>
            </a:br>
            <a:r>
              <a:rPr lang="en-US" altLang="en-US" sz="2800" i="1"/>
              <a:t>Class Sketch</a:t>
            </a:r>
            <a:endParaRPr lang="en-US" altLang="en-US"/>
          </a:p>
        </p:txBody>
      </p:sp>
      <p:pic>
        <p:nvPicPr>
          <p:cNvPr id="15363" name="Picture 8" descr="proxy01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86000"/>
            <a:ext cx="7239000" cy="303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90600" y="5715000"/>
            <a:ext cx="678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the </a:t>
            </a:r>
            <a:r>
              <a:rPr lang="en-US" i="1" dirty="0"/>
              <a:t>uses</a:t>
            </a:r>
            <a:r>
              <a:rPr lang="en-US" dirty="0"/>
              <a:t> relationship. It doesn’t necessarily </a:t>
            </a:r>
            <a:r>
              <a:rPr lang="en-US" i="1" dirty="0"/>
              <a:t>contain</a:t>
            </a:r>
            <a:r>
              <a:rPr lang="en-US" dirty="0"/>
              <a:t> the </a:t>
            </a:r>
            <a:r>
              <a:rPr lang="en-US" dirty="0" err="1"/>
              <a:t>RealSubject</a:t>
            </a:r>
            <a:r>
              <a:rPr lang="en-US" dirty="0"/>
              <a:t> (but may)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170C93-7B5C-4B73-A985-072887CAE35E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Proxy Pattern</a:t>
            </a:r>
            <a:br>
              <a:rPr lang="en-US" altLang="en-US"/>
            </a:br>
            <a:r>
              <a:rPr lang="en-US" altLang="en-US" sz="2800" i="1"/>
              <a:t>Object Sketch</a:t>
            </a:r>
            <a:endParaRPr lang="en-US" altLang="en-US"/>
          </a:p>
        </p:txBody>
      </p:sp>
      <p:pic>
        <p:nvPicPr>
          <p:cNvPr id="16387" name="Picture 5" descr="proxy0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250" y="3011488"/>
            <a:ext cx="6381750" cy="125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170C93-7B5C-4B73-A985-072887CAE35E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Proxy Pattern</a:t>
            </a:r>
            <a:br>
              <a:rPr lang="en-US" altLang="en-US"/>
            </a:br>
            <a:r>
              <a:rPr lang="en-US" altLang="en-US" sz="2800" i="1"/>
              <a:t>Key Features</a:t>
            </a:r>
            <a:endParaRPr lang="en-US" alt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229600" cy="4343400"/>
          </a:xfrm>
        </p:spPr>
        <p:txBody>
          <a:bodyPr/>
          <a:lstStyle/>
          <a:p>
            <a:pPr eaLnBrk="1" hangingPunct="1"/>
            <a:r>
              <a:rPr lang="en-US" altLang="en-US" dirty="0"/>
              <a:t>The proxy object implements the </a:t>
            </a:r>
            <a:r>
              <a:rPr lang="en-US" altLang="en-US" i="1" dirty="0">
                <a:solidFill>
                  <a:srgbClr val="FF0000"/>
                </a:solidFill>
              </a:rPr>
              <a:t>same</a:t>
            </a:r>
            <a:r>
              <a:rPr lang="en-US" altLang="en-US" dirty="0">
                <a:solidFill>
                  <a:srgbClr val="FF0000"/>
                </a:solidFill>
              </a:rPr>
              <a:t> interface</a:t>
            </a:r>
            <a:r>
              <a:rPr lang="en-US" altLang="en-US" dirty="0"/>
              <a:t> as the original object</a:t>
            </a:r>
          </a:p>
          <a:p>
            <a:pPr eaLnBrk="1" hangingPunct="1"/>
            <a:r>
              <a:rPr lang="en-US" altLang="en-US" dirty="0"/>
              <a:t>It </a:t>
            </a:r>
            <a:r>
              <a:rPr lang="en-US" altLang="en-US" i="1" dirty="0"/>
              <a:t>may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FF0000"/>
                </a:solidFill>
              </a:rPr>
              <a:t>wrap</a:t>
            </a:r>
            <a:r>
              <a:rPr lang="en-US" altLang="en-US" dirty="0"/>
              <a:t> the original object</a:t>
            </a:r>
          </a:p>
          <a:p>
            <a:pPr lvl="1" eaLnBrk="1" hangingPunct="1"/>
            <a:r>
              <a:rPr lang="en-US" altLang="en-US" dirty="0">
                <a:solidFill>
                  <a:schemeClr val="accent1">
                    <a:lumMod val="50000"/>
                  </a:schemeClr>
                </a:solidFill>
              </a:rPr>
              <a:t>It provides the code to resolve the barriers to access</a:t>
            </a:r>
          </a:p>
          <a:p>
            <a:pPr eaLnBrk="1" hangingPunct="1"/>
            <a:r>
              <a:rPr lang="en-US" altLang="en-US" dirty="0"/>
              <a:t>It may </a:t>
            </a:r>
            <a:r>
              <a:rPr lang="en-US" altLang="en-US" i="1" dirty="0">
                <a:solidFill>
                  <a:srgbClr val="FF0000"/>
                </a:solidFill>
              </a:rPr>
              <a:t>forward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/>
              <a:t>to the original object as needed</a:t>
            </a:r>
          </a:p>
          <a:p>
            <a:pPr eaLnBrk="1" hangingPunct="1"/>
            <a:r>
              <a:rPr lang="en-US" altLang="en-US" dirty="0"/>
              <a:t>It may </a:t>
            </a:r>
            <a:r>
              <a:rPr lang="en-US" altLang="en-US" i="1" dirty="0">
                <a:solidFill>
                  <a:srgbClr val="FF0000"/>
                </a:solidFill>
              </a:rPr>
              <a:t>create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/>
              <a:t>the original object if needed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Example: Remote Proxy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400"/>
              <a:t>To use an object in another process space requires inter-process communication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/>
              <a:t>Could be over a network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400"/>
              <a:t>The “proxy” consists of two classes: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/>
              <a:t>A “stub” in the client process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/>
              <a:t>A “skeleton” in the server process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400"/>
              <a:t>Communication: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/>
              <a:t>Requests are sent from the client through the stub to the skeleton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/>
              <a:t>Data is “marshaled” back through the skeleton to the stub to the client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400"/>
              <a:t>See pages 437-440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Software Barriers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Sometimes the data/object you need is just beyond your reach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Process/Platform Barrier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Permission Barrier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Database/Persistence Barrier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Efficiency Barrier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Memory Representation Barrier</a:t>
            </a:r>
          </a:p>
        </p:txBody>
      </p:sp>
      <p:pic>
        <p:nvPicPr>
          <p:cNvPr id="4100" name="Picture 4" descr="C:\Users\10448583\Downloads\fence-clipa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457200"/>
            <a:ext cx="1905000" cy="1474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Example: Reference Proxy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index operator ([ ]) in C++’s std::bitset</a:t>
            </a:r>
          </a:p>
          <a:p>
            <a:pPr eaLnBrk="1" hangingPunct="1"/>
            <a:r>
              <a:rPr lang="en-US" altLang="en-US"/>
              <a:t>Bits are packed into words</a:t>
            </a:r>
          </a:p>
          <a:p>
            <a:pPr lvl="1" eaLnBrk="1" hangingPunct="1"/>
            <a:r>
              <a:rPr lang="en-US" altLang="en-US"/>
              <a:t>And are not addressable</a:t>
            </a:r>
          </a:p>
          <a:p>
            <a:pPr eaLnBrk="1" hangingPunct="1"/>
            <a:r>
              <a:rPr lang="en-US" altLang="en-US"/>
              <a:t>Accessing a bit for update is different than for retrieval</a:t>
            </a:r>
          </a:p>
          <a:p>
            <a:pPr lvl="1" eaLnBrk="1" hangingPunct="1"/>
            <a:r>
              <a:rPr lang="en-US" altLang="en-US"/>
              <a:t>b[i] = true;	// update</a:t>
            </a:r>
          </a:p>
          <a:p>
            <a:pPr lvl="1" eaLnBrk="1" hangingPunct="1"/>
            <a:r>
              <a:rPr lang="en-US" altLang="en-US"/>
              <a:t>bool x = b[i];	// retrieval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Example: Reference Proxy</a:t>
            </a:r>
            <a:br>
              <a:rPr lang="en-US" altLang="en-US"/>
            </a:br>
            <a:r>
              <a:rPr lang="en-US" altLang="en-US" sz="2800" i="1"/>
              <a:t>~continued~</a:t>
            </a:r>
            <a:endParaRPr lang="en-US" altLang="en-US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Note: the interface is implicit</a:t>
            </a:r>
          </a:p>
          <a:p>
            <a:pPr lvl="1" eaLnBrk="1" hangingPunct="1"/>
            <a:r>
              <a:rPr lang="en-US" altLang="en-US"/>
              <a:t>It’s just the [ ] operator</a:t>
            </a:r>
          </a:p>
          <a:p>
            <a:pPr eaLnBrk="1" hangingPunct="1"/>
            <a:r>
              <a:rPr lang="en-US" altLang="en-US"/>
              <a:t>Must somehow distinguish between left- and right-hand side usage</a:t>
            </a:r>
          </a:p>
          <a:p>
            <a:pPr lvl="1" eaLnBrk="1" hangingPunct="1"/>
            <a:r>
              <a:rPr lang="en-US" altLang="en-US"/>
              <a:t>LHS =&gt; assignment to a bitset</a:t>
            </a:r>
          </a:p>
          <a:p>
            <a:pPr lvl="1" eaLnBrk="1" hangingPunct="1"/>
            <a:r>
              <a:rPr lang="en-US" altLang="en-US"/>
              <a:t>RHS =&gt; converting a bit to a bool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Example: Reference Proxy</a:t>
            </a:r>
            <a:br>
              <a:rPr lang="en-US" altLang="en-US"/>
            </a:br>
            <a:r>
              <a:rPr lang="en-US" altLang="en-US" sz="2800" i="1"/>
              <a:t>~continued~</a:t>
            </a:r>
            <a:endParaRPr lang="en-US" altLang="en-US"/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Solution:</a:t>
            </a:r>
          </a:p>
          <a:p>
            <a:pPr lvl="1" eaLnBrk="1" hangingPunct="1"/>
            <a:r>
              <a:rPr lang="en-US" altLang="en-US"/>
              <a:t>Introduce a new class as a placeholder for indexing</a:t>
            </a:r>
          </a:p>
          <a:p>
            <a:pPr lvl="1" eaLnBrk="1" hangingPunct="1"/>
            <a:r>
              <a:rPr lang="en-US" altLang="en-US"/>
              <a:t>Overload operators to detect usage:</a:t>
            </a:r>
          </a:p>
          <a:p>
            <a:pPr lvl="2" eaLnBrk="1" hangingPunct="1"/>
            <a:r>
              <a:rPr lang="en-US" altLang="en-US"/>
              <a:t>The assignment operator will set a bit</a:t>
            </a:r>
          </a:p>
          <a:p>
            <a:pPr lvl="2" eaLnBrk="1" hangingPunct="1"/>
            <a:r>
              <a:rPr lang="en-US" altLang="en-US"/>
              <a:t>The bool conversion function will test a bit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Example: Persistence Proxy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229600" cy="42672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800"/>
              <a:t>Where should DB knowledge reside?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/>
              <a:t>Not in Client code!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/>
              <a:t>Certainly not in each object you want to persist (DRY)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/>
              <a:t>Remember the DIP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2000"/>
              <a:t>Abstractions should not depend on details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/>
              <a:t>Keep business rules separate from DB details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800"/>
              <a:t>Alternatives: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/>
              <a:t>Inherit from a class that has most of the knowledge and provide the missing pieces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2000"/>
              <a:t>(Template Method Mixin)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/>
              <a:t>Use a Proxy (next slide)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Persistence Proxy</a:t>
            </a:r>
          </a:p>
        </p:txBody>
      </p:sp>
      <p:graphicFrame>
        <p:nvGraphicFramePr>
          <p:cNvPr id="23555" name="Object 10"/>
          <p:cNvGraphicFramePr>
            <a:graphicFrameLocks noGrp="1" noChangeAspect="1"/>
          </p:cNvGraphicFramePr>
          <p:nvPr>
            <p:ph idx="1"/>
          </p:nvPr>
        </p:nvGraphicFramePr>
        <p:xfrm>
          <a:off x="838200" y="2603500"/>
          <a:ext cx="7391400" cy="266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4432895" imgH="1600674" progId="Visio.Drawing.11">
                  <p:embed/>
                </p:oleObj>
              </mc:Choice>
              <mc:Fallback>
                <p:oleObj name="Visio" r:id="rId2" imgW="4432895" imgH="1600674" progId="Visio.Drawing.11">
                  <p:embed/>
                  <p:pic>
                    <p:nvPicPr>
                      <p:cNvPr id="23555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2603500"/>
                        <a:ext cx="7391400" cy="266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Example: Persistence Proxy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Implementation Choices:</a:t>
            </a:r>
          </a:p>
          <a:p>
            <a:pPr lvl="1" eaLnBrk="1" hangingPunct="1"/>
            <a:r>
              <a:rPr lang="en-US" altLang="en-US"/>
              <a:t>1) Load at construction of Proxy</a:t>
            </a:r>
          </a:p>
          <a:p>
            <a:pPr lvl="1" eaLnBrk="1" hangingPunct="1"/>
            <a:r>
              <a:rPr lang="en-US" altLang="en-US"/>
              <a:t>2) Load/update on every access</a:t>
            </a:r>
          </a:p>
          <a:p>
            <a:pPr lvl="1" eaLnBrk="1" hangingPunct="1"/>
            <a:endParaRPr lang="en-US" altLang="en-US"/>
          </a:p>
          <a:p>
            <a:pPr eaLnBrk="1" hangingPunct="1"/>
            <a:r>
              <a:rPr lang="en-US" altLang="en-US"/>
              <a:t>Both have plusses, minuses</a:t>
            </a:r>
          </a:p>
          <a:p>
            <a:pPr eaLnBrk="1" hangingPunct="1"/>
            <a:r>
              <a:rPr lang="en-US" altLang="en-US"/>
              <a:t>Example: DBProxy.cpp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Example: Virtual Proxy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Virtual Proxy acts like the real object</a:t>
            </a:r>
          </a:p>
          <a:p>
            <a:pPr eaLnBrk="1" hangingPunct="1"/>
            <a:r>
              <a:rPr lang="en-US" altLang="en-US" dirty="0"/>
              <a:t>Creates the object when necessary</a:t>
            </a:r>
          </a:p>
          <a:p>
            <a:pPr eaLnBrk="1" hangingPunct="1"/>
            <a:r>
              <a:rPr lang="en-US" altLang="en-US" dirty="0"/>
              <a:t>Delegates calls to the real object at the right time</a:t>
            </a:r>
          </a:p>
          <a:p>
            <a:pPr eaLnBrk="1" hangingPunct="1"/>
            <a:r>
              <a:rPr lang="en-US" altLang="en-US" dirty="0"/>
              <a:t>Pages 462 – 470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See also 471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 ja vous all over again?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Remind you of any other patterns?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dirty="0"/>
              <a:t>It looks like a fancy decorator!</a:t>
            </a:r>
          </a:p>
          <a:p>
            <a:pPr eaLnBrk="1" hangingPunct="1"/>
            <a:r>
              <a:rPr lang="en-US" altLang="en-US" dirty="0"/>
              <a:t>What are the differences?</a:t>
            </a:r>
          </a:p>
          <a:p>
            <a:pPr eaLnBrk="1" hangingPunct="1"/>
            <a:r>
              <a:rPr lang="en-US" altLang="en-US" dirty="0"/>
              <a:t>Yet another fireside chat</a:t>
            </a:r>
          </a:p>
          <a:p>
            <a:pPr lvl="1" eaLnBrk="1" hangingPunct="1"/>
            <a:r>
              <a:rPr lang="en-US" altLang="en-US" dirty="0"/>
              <a:t>P. 472-473, 487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1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1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1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19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19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7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Example: Caching Proxy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Your guess: what’s a caching proxy?</a:t>
            </a:r>
          </a:p>
          <a:p>
            <a:pPr eaLnBrk="1" hangingPunct="1"/>
            <a:endParaRPr lang="en-US" altLang="en-US"/>
          </a:p>
          <a:p>
            <a:pPr eaLnBrk="1" hangingPunct="1"/>
            <a:r>
              <a:rPr lang="en-US" altLang="en-US"/>
              <a:t>And how does it work?</a:t>
            </a:r>
          </a:p>
        </p:txBody>
      </p:sp>
      <p:pic>
        <p:nvPicPr>
          <p:cNvPr id="27652" name="Picture 4" descr="C:\Users\10448583\Downloads\squirrel cach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743200"/>
            <a:ext cx="3503613" cy="307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Stairway To Heaven</a:t>
            </a:r>
            <a:br>
              <a:rPr lang="en-US" altLang="en-US"/>
            </a:br>
            <a:r>
              <a:rPr lang="en-US" altLang="en-US" sz="2800" i="1"/>
              <a:t>An Class Adapter Extension to a Persistence Proxy</a:t>
            </a:r>
            <a:endParaRPr lang="en-US" altLang="en-US"/>
          </a:p>
        </p:txBody>
      </p:sp>
      <p:graphicFrame>
        <p:nvGraphicFramePr>
          <p:cNvPr id="28675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1676400" y="2255838"/>
          <a:ext cx="5257800" cy="3713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3498888" imgH="2469828" progId="Visio.Drawing.11">
                  <p:embed/>
                </p:oleObj>
              </mc:Choice>
              <mc:Fallback>
                <p:oleObj name="Visio" r:id="rId3" imgW="3498888" imgH="2469828" progId="Visio.Drawing.11">
                  <p:embed/>
                  <p:pic>
                    <p:nvPicPr>
                      <p:cNvPr id="2867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2255838"/>
                        <a:ext cx="5257800" cy="3713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76" name="Text Box 6"/>
          <p:cNvSpPr txBox="1">
            <a:spLocks noChangeArrowheads="1"/>
          </p:cNvSpPr>
          <p:nvPr/>
        </p:nvSpPr>
        <p:spPr bwMode="auto">
          <a:xfrm>
            <a:off x="2895600" y="6172200"/>
            <a:ext cx="28956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/>
              <a:t>MI Required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/>
              <a:t>The Nature of Barriers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3886200"/>
          </a:xfrm>
        </p:spPr>
        <p:txBody>
          <a:bodyPr/>
          <a:lstStyle/>
          <a:p>
            <a:endParaRPr lang="en-US" altLang="en-US" sz="2800" dirty="0"/>
          </a:p>
          <a:p>
            <a:r>
              <a:rPr lang="en-US" altLang="en-US" sz="2800" dirty="0"/>
              <a:t>Obstacles we must get around/climb over</a:t>
            </a:r>
          </a:p>
          <a:p>
            <a:r>
              <a:rPr lang="en-US" altLang="en-US" sz="2800" dirty="0"/>
              <a:t>It takes special attention, distracting us from the task at hand.</a:t>
            </a:r>
          </a:p>
          <a:p>
            <a:r>
              <a:rPr lang="en-US" altLang="en-US" sz="2800" dirty="0"/>
              <a:t>Software: it usually translates to an if-statement</a:t>
            </a:r>
          </a:p>
          <a:p>
            <a:pPr lvl="1"/>
            <a:r>
              <a:rPr lang="en-US" altLang="en-US" sz="2400" dirty="0"/>
              <a:t>… every place the barrier might be encountered</a:t>
            </a:r>
          </a:p>
        </p:txBody>
      </p:sp>
      <p:pic>
        <p:nvPicPr>
          <p:cNvPr id="5124" name="Picture 4" descr="C:\Users\10448583\Downloads\Locked-Gate-on-Road-to-the-top-of-Tim-Shea-P1020831c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6637" y="762000"/>
            <a:ext cx="2987625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Other DB-Related Patterns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endParaRPr lang="en-US" altLang="en-US" sz="28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Decorator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Can decorate an object with DB ops or vice-versa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Façade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Works nice for smaller apps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A monolith class does everything and then you provide a simpler interface for product-only use</a:t>
            </a:r>
          </a:p>
          <a:p>
            <a:pPr lvl="1" eaLnBrk="1" hangingPunct="1">
              <a:lnSpc>
                <a:spcPct val="90000"/>
              </a:lnSpc>
            </a:pPr>
            <a:endParaRPr lang="en-US" altLang="en-US" sz="2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Reference Counting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A combination of:</a:t>
            </a:r>
          </a:p>
          <a:p>
            <a:pPr lvl="1" eaLnBrk="1" hangingPunct="1"/>
            <a:r>
              <a:rPr lang="en-US" altLang="en-US" dirty="0"/>
              <a:t>Virtual Proxy</a:t>
            </a:r>
          </a:p>
          <a:p>
            <a:pPr lvl="2" eaLnBrk="1" hangingPunct="1"/>
            <a:r>
              <a:rPr lang="en-US" altLang="en-US" dirty="0"/>
              <a:t>Because some actions are delayed</a:t>
            </a:r>
          </a:p>
          <a:p>
            <a:pPr lvl="1" eaLnBrk="1" hangingPunct="1"/>
            <a:r>
              <a:rPr lang="en-US" altLang="en-US" dirty="0"/>
              <a:t>Reference Proxy</a:t>
            </a:r>
          </a:p>
          <a:p>
            <a:pPr lvl="2" eaLnBrk="1" hangingPunct="1"/>
            <a:r>
              <a:rPr lang="en-US" altLang="en-US" dirty="0"/>
              <a:t>The proxy controls memory usage</a:t>
            </a:r>
          </a:p>
          <a:p>
            <a:pPr eaLnBrk="1" hangingPunct="1"/>
            <a:r>
              <a:rPr lang="en-US" altLang="en-US" dirty="0"/>
              <a:t>Example: Copy-on-write strings (cow.cpp)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Smart Pointers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A Reference Proxy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Can be used for many purposes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Caching, RAII (resource management) reference counting, permission, even remoting (ATL COM smart pointers)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Examples: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auto_ptr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shared_ptr, weak_ptr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About </a:t>
            </a:r>
            <a:r>
              <a:rPr lang="en-US" altLang="en-US">
                <a:latin typeface="Courier New" panose="02070309020205020404" pitchFamily="49" charset="0"/>
              </a:rPr>
              <a:t>operator-&gt;</a:t>
            </a:r>
            <a:r>
              <a:rPr lang="en-US" altLang="en-US"/>
              <a:t> in C++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It’s purpose is to yield a member of a structure or class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When you overload it, you intercept it before it yields the member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Therefore, you do your behind-the-scenes work and finally return a </a:t>
            </a:r>
            <a:r>
              <a:rPr lang="en-US" altLang="en-US" i="1"/>
              <a:t>lower-level</a:t>
            </a:r>
            <a:r>
              <a:rPr lang="en-US" altLang="en-US"/>
              <a:t> pointer, p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Then </a:t>
            </a:r>
            <a:r>
              <a:rPr lang="en-US" altLang="en-US">
                <a:latin typeface="Courier New" panose="02070309020205020404" pitchFamily="49" charset="0"/>
              </a:rPr>
              <a:t>p-&gt;x</a:t>
            </a:r>
            <a:r>
              <a:rPr lang="en-US" altLang="en-US"/>
              <a:t> is executed (so </a:t>
            </a:r>
            <a:r>
              <a:rPr lang="en-US" altLang="en-US">
                <a:latin typeface="Courier New" panose="02070309020205020404" pitchFamily="49" charset="0"/>
              </a:rPr>
              <a:t>-&gt;</a:t>
            </a:r>
            <a:r>
              <a:rPr lang="en-US" altLang="en-US"/>
              <a:t> happens at least </a:t>
            </a:r>
            <a:r>
              <a:rPr lang="en-US" altLang="en-US" i="1"/>
              <a:t>twice</a:t>
            </a:r>
            <a:r>
              <a:rPr lang="en-US" altLang="en-US"/>
              <a:t>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latin typeface="Courier New" panose="02070309020205020404" pitchFamily="49" charset="0"/>
              </a:rPr>
              <a:t>std::auto_ptr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Holds a low-level </a:t>
            </a:r>
            <a:r>
              <a:rPr lang="en-US" altLang="en-US" i="1"/>
              <a:t>heap</a:t>
            </a:r>
            <a:r>
              <a:rPr lang="en-US" altLang="en-US"/>
              <a:t> pointer</a:t>
            </a:r>
          </a:p>
          <a:p>
            <a:pPr eaLnBrk="1" hangingPunct="1"/>
            <a:r>
              <a:rPr lang="en-US" altLang="en-US"/>
              <a:t>Overloads </a:t>
            </a:r>
            <a:r>
              <a:rPr lang="en-US" altLang="en-US">
                <a:latin typeface="Courier New" panose="02070309020205020404" pitchFamily="49" charset="0"/>
              </a:rPr>
              <a:t>*</a:t>
            </a:r>
            <a:r>
              <a:rPr lang="en-US" altLang="en-US"/>
              <a:t> and </a:t>
            </a:r>
            <a:r>
              <a:rPr lang="en-US" altLang="en-US">
                <a:latin typeface="Courier New" panose="02070309020205020404" pitchFamily="49" charset="0"/>
              </a:rPr>
              <a:t>-&gt;</a:t>
            </a:r>
          </a:p>
          <a:p>
            <a:pPr eaLnBrk="1" hangingPunct="1"/>
            <a:r>
              <a:rPr lang="en-US" altLang="en-US"/>
              <a:t>When its destructor executes, it deletes its pointer</a:t>
            </a:r>
          </a:p>
          <a:p>
            <a:pPr eaLnBrk="1" hangingPunct="1"/>
            <a:r>
              <a:rPr lang="en-US" altLang="en-US"/>
              <a:t>Sample implementation in </a:t>
            </a:r>
            <a:r>
              <a:rPr lang="en-US" altLang="en-US" b="1"/>
              <a:t>auto_ptr.h</a:t>
            </a:r>
          </a:p>
          <a:p>
            <a:pPr eaLnBrk="1" hangingPunct="1"/>
            <a:endParaRPr lang="en-US" alt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34</a:t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shared_ptr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229600" cy="4114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400" dirty="0"/>
              <a:t>From Boost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Part of C++ 11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400" dirty="0"/>
              <a:t>Difference from </a:t>
            </a:r>
            <a:r>
              <a:rPr lang="en-US" altLang="en-US" sz="2400" dirty="0" err="1">
                <a:latin typeface="Courier New" panose="02070309020205020404" pitchFamily="49" charset="0"/>
              </a:rPr>
              <a:t>auto_ptr</a:t>
            </a:r>
            <a:r>
              <a:rPr lang="en-US" altLang="en-US" sz="2400" dirty="0"/>
              <a:t>: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Uses reference counting, not strict ownership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400" dirty="0"/>
              <a:t>You can have a vector of </a:t>
            </a:r>
            <a:r>
              <a:rPr lang="en-US" altLang="en-US" sz="2400" dirty="0" err="1">
                <a:latin typeface="Courier New" panose="02070309020205020404" pitchFamily="49" charset="0"/>
              </a:rPr>
              <a:t>shared_ptr</a:t>
            </a:r>
            <a:r>
              <a:rPr lang="en-US" altLang="en-US" sz="2400" dirty="0" err="1"/>
              <a:t>s</a:t>
            </a:r>
            <a:endParaRPr lang="en-US" altLang="en-US" sz="2400" dirty="0"/>
          </a:p>
          <a:p>
            <a:pPr eaLnBrk="1" hangingPunct="1">
              <a:lnSpc>
                <a:spcPct val="80000"/>
              </a:lnSpc>
            </a:pPr>
            <a:r>
              <a:rPr lang="en-US" altLang="en-US" sz="2400" dirty="0"/>
              <a:t>Can also have an optional </a:t>
            </a:r>
            <a:r>
              <a:rPr lang="en-US" altLang="en-US" sz="2400" i="1" dirty="0" err="1"/>
              <a:t>deleter</a:t>
            </a:r>
            <a:r>
              <a:rPr lang="en-US" altLang="en-US" sz="2400" dirty="0"/>
              <a:t> function object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For releasing resources other than memory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See </a:t>
            </a:r>
            <a:r>
              <a:rPr lang="en-US" altLang="en-US" sz="2000" b="1" dirty="0"/>
              <a:t>shared.cpp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400" dirty="0" err="1">
                <a:latin typeface="Courier New" panose="02070309020205020404" pitchFamily="49" charset="0"/>
              </a:rPr>
              <a:t>weak_ptr</a:t>
            </a:r>
            <a:r>
              <a:rPr lang="en-US" altLang="en-US" sz="2400" dirty="0"/>
              <a:t> is an </a:t>
            </a:r>
            <a:r>
              <a:rPr lang="en-US" altLang="en-US" sz="2400" i="1" dirty="0"/>
              <a:t>observer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It doesn’t participate in the count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 dirty="0"/>
              <a:t>Its internal </a:t>
            </a:r>
            <a:r>
              <a:rPr lang="en-US" altLang="en-US" sz="2000" dirty="0" err="1"/>
              <a:t>ptr</a:t>
            </a:r>
            <a:r>
              <a:rPr lang="en-US" altLang="en-US" sz="2000" dirty="0"/>
              <a:t> is set to null when observable’s count goes </a:t>
            </a:r>
            <a:r>
              <a:rPr lang="en-US" altLang="en-US" sz="2000"/>
              <a:t>to 0</a:t>
            </a:r>
            <a:endParaRPr lang="en-US" alt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35</a:t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Review: Let’s go to the Zoo!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P. 487 - 488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36</a:t>
            </a:fld>
            <a:endParaRPr 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Summary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Proxy is for when using an object directly won’t do</a:t>
            </a:r>
          </a:p>
          <a:p>
            <a:pPr lvl="1" eaLnBrk="1" hangingPunct="1"/>
            <a:r>
              <a:rPr lang="en-US" altLang="en-US"/>
              <a:t>You want to protect it (security)</a:t>
            </a:r>
          </a:p>
          <a:p>
            <a:pPr lvl="1" eaLnBrk="1" hangingPunct="1"/>
            <a:r>
              <a:rPr lang="en-US" altLang="en-US"/>
              <a:t>It’s on another machine</a:t>
            </a:r>
          </a:p>
          <a:p>
            <a:pPr lvl="2" eaLnBrk="1" hangingPunct="1"/>
            <a:r>
              <a:rPr lang="en-US" altLang="en-US"/>
              <a:t>Or otherwise not directly addressable (like bitset)</a:t>
            </a:r>
          </a:p>
          <a:p>
            <a:pPr lvl="1" eaLnBrk="1" hangingPunct="1"/>
            <a:r>
              <a:rPr lang="en-US" altLang="en-US"/>
              <a:t>You need special handling</a:t>
            </a:r>
          </a:p>
          <a:p>
            <a:pPr lvl="2" eaLnBrk="1" hangingPunct="1"/>
            <a:r>
              <a:rPr lang="en-US" altLang="en-US"/>
              <a:t>Like reference counting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37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CE5DCE-FAA4-CFCE-ABF6-A099B0ECD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96" r="2806" b="2"/>
          <a:stretch/>
        </p:blipFill>
        <p:spPr>
          <a:xfrm>
            <a:off x="20" y="10"/>
            <a:ext cx="9143980" cy="6857990"/>
          </a:xfrm>
          <a:prstGeom prst="rect">
            <a:avLst/>
          </a:prstGeom>
          <a:noFill/>
        </p:spPr>
      </p:pic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A522BAFC-AAF6-D1D8-4EF6-E3A1A2F0F7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8117375-5EAD-49AF-929F-48CED8D07AEB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030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15002-1AD5-DC0A-C9BB-D26E69104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Barriers in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44233-82A9-9941-4FAD-442038A84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you get by a barrier in software?</a:t>
            </a:r>
          </a:p>
          <a:p>
            <a:endParaRPr lang="en-US" dirty="0"/>
          </a:p>
          <a:p>
            <a:r>
              <a:rPr lang="en-US" dirty="0"/>
              <a:t>Well, it certainly involves one or more if-statements!</a:t>
            </a:r>
          </a:p>
          <a:p>
            <a:pPr lvl="1"/>
            <a:r>
              <a:rPr lang="en-US" dirty="0"/>
              <a:t>Example: if (swbarrier1() == true) </a:t>
            </a:r>
            <a:r>
              <a:rPr lang="en-US" dirty="0" err="1"/>
              <a:t>do_stuff</a:t>
            </a:r>
            <a:r>
              <a:rPr lang="en-US" dirty="0"/>
              <a:t>();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86EF32-6EC5-7349-6F4C-201D67F647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698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Understanding Code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Studies have indicated that at least 50% of the software maintenance effort goes to understanding the existing code.</a:t>
            </a:r>
          </a:p>
          <a:p>
            <a:r>
              <a:rPr lang="en-US" altLang="en-US" sz="2800" dirty="0"/>
              <a:t>Learning code is very much flow-based: you get in the flow of following the program.</a:t>
            </a:r>
          </a:p>
          <a:p>
            <a:r>
              <a:rPr lang="en-US" altLang="en-US" sz="2800" dirty="0"/>
              <a:t>Extraneous if-statements break your mental flow</a:t>
            </a:r>
          </a:p>
          <a:p>
            <a:pPr lvl="1"/>
            <a:r>
              <a:rPr lang="en-US" altLang="en-US" sz="2400" dirty="0"/>
              <a:t>Surmounting barriers has lasting effects!</a:t>
            </a:r>
          </a:p>
        </p:txBody>
      </p:sp>
      <p:pic>
        <p:nvPicPr>
          <p:cNvPr id="6148" name="Picture 4" descr="C:\Users\10448583\Downloads\question-mar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412750"/>
            <a:ext cx="1727200" cy="153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Polymorphism, once again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What is the big benefit of polymorphism?</a:t>
            </a:r>
          </a:p>
          <a:p>
            <a:r>
              <a:rPr lang="en-US" sz="2800" dirty="0"/>
              <a:t>We treat all subclasses the same</a:t>
            </a:r>
          </a:p>
          <a:p>
            <a:r>
              <a:rPr lang="en-US" sz="2800" dirty="0"/>
              <a:t>But the bits don’t care! Who is it for?</a:t>
            </a:r>
          </a:p>
          <a:p>
            <a:r>
              <a:rPr lang="en-US" sz="2800" dirty="0"/>
              <a:t>So we don’t have if-statements littering our code</a:t>
            </a:r>
          </a:p>
          <a:p>
            <a:r>
              <a:rPr lang="en-US" sz="2800" dirty="0"/>
              <a:t>It’s a </a:t>
            </a:r>
            <a:r>
              <a:rPr lang="en-US" sz="2800" i="1" dirty="0"/>
              <a:t>flow</a:t>
            </a:r>
            <a:r>
              <a:rPr lang="en-US" sz="2800" dirty="0"/>
              <a:t> thing again</a:t>
            </a:r>
          </a:p>
          <a:p>
            <a:r>
              <a:rPr lang="en-US" sz="2800" dirty="0"/>
              <a:t>But not all if-statements can be solved with polymorphism</a:t>
            </a:r>
          </a:p>
          <a:p>
            <a:pPr lvl="1"/>
            <a:r>
              <a:rPr lang="en-US" sz="2400" dirty="0"/>
              <a:t>There are other barriers besides subtypes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088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Caveat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229600" cy="44196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Don’t let barriers obscure you from solving the real problem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Violates SRP, encapsulating variation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You mix problem-solving code with connectivity details (for example)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/>
              <a:t>These two may change independently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Hide the details of crossing barriers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From the user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From yourself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dirty="0"/>
              <a:t>Process/Platform</a:t>
            </a:r>
            <a:br>
              <a:rPr lang="en-US" altLang="en-US" sz="4000" dirty="0"/>
            </a:br>
            <a:r>
              <a:rPr lang="en-US" altLang="en-US" sz="4000" dirty="0"/>
              <a:t>Barrier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2778104"/>
            <a:ext cx="8229600" cy="3886200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The object you want resides in another process</a:t>
            </a:r>
          </a:p>
          <a:p>
            <a:pPr eaLnBrk="1" hangingPunct="1"/>
            <a:r>
              <a:rPr lang="en-US" altLang="en-US" sz="2800" dirty="0"/>
              <a:t>That process could even be on another machine on the network</a:t>
            </a:r>
          </a:p>
          <a:p>
            <a:pPr eaLnBrk="1" hangingPunct="1"/>
            <a:r>
              <a:rPr lang="en-US" altLang="en-US" sz="2800" dirty="0"/>
              <a:t>You want to be able to behave as if the object is in your own process space</a:t>
            </a:r>
          </a:p>
          <a:p>
            <a:pPr lvl="1" eaLnBrk="1" hangingPunct="1"/>
            <a:r>
              <a:rPr lang="en-US" altLang="en-US" sz="2400" dirty="0"/>
              <a:t>The communication details will be hidden in other, behind-the-scenes objects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3664" y="304800"/>
            <a:ext cx="3497826" cy="233276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8117375-5EAD-49AF-929F-48CED8D07AEB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1544</TotalTime>
  <Words>1445</Words>
  <Application>Microsoft Office PowerPoint</Application>
  <PresentationFormat>On-screen Show (4:3)</PresentationFormat>
  <Paragraphs>242</Paragraphs>
  <Slides>37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Arial Black</vt:lpstr>
      <vt:lpstr>Calibri</vt:lpstr>
      <vt:lpstr>Courier New</vt:lpstr>
      <vt:lpstr>Times New Roman</vt:lpstr>
      <vt:lpstr>Wingdings</vt:lpstr>
      <vt:lpstr>Pixel</vt:lpstr>
      <vt:lpstr>Visio</vt:lpstr>
      <vt:lpstr>Design Patterns</vt:lpstr>
      <vt:lpstr>Software Barriers</vt:lpstr>
      <vt:lpstr>The Nature of Barriers</vt:lpstr>
      <vt:lpstr>PowerPoint Presentation</vt:lpstr>
      <vt:lpstr>Barriers in software</vt:lpstr>
      <vt:lpstr>Understanding Code</vt:lpstr>
      <vt:lpstr>Polymorphism, once again</vt:lpstr>
      <vt:lpstr>Caveat</vt:lpstr>
      <vt:lpstr>Process/Platform Barrier</vt:lpstr>
      <vt:lpstr>Permission Barrier</vt:lpstr>
      <vt:lpstr>Persistence Barrier</vt:lpstr>
      <vt:lpstr>Efficiency Barrier</vt:lpstr>
      <vt:lpstr>Memory Representation Barrier</vt:lpstr>
      <vt:lpstr>A Solution</vt:lpstr>
      <vt:lpstr>The Proxy Pattern aka Surrogate</vt:lpstr>
      <vt:lpstr>The Proxy Pattern Class Sketch</vt:lpstr>
      <vt:lpstr>The Proxy Pattern Object Sketch</vt:lpstr>
      <vt:lpstr>The Proxy Pattern Key Features</vt:lpstr>
      <vt:lpstr>Example: Remote Proxy</vt:lpstr>
      <vt:lpstr>Example: Reference Proxy</vt:lpstr>
      <vt:lpstr>Example: Reference Proxy ~continued~</vt:lpstr>
      <vt:lpstr>Example: Reference Proxy ~continued~</vt:lpstr>
      <vt:lpstr>Example: Persistence Proxy</vt:lpstr>
      <vt:lpstr>Persistence Proxy</vt:lpstr>
      <vt:lpstr>Example: Persistence Proxy</vt:lpstr>
      <vt:lpstr>Example: Virtual Proxy</vt:lpstr>
      <vt:lpstr>De ja vous all over again?</vt:lpstr>
      <vt:lpstr>Example: Caching Proxy</vt:lpstr>
      <vt:lpstr>Stairway To Heaven An Class Adapter Extension to a Persistence Proxy</vt:lpstr>
      <vt:lpstr>Other DB-Related Patterns</vt:lpstr>
      <vt:lpstr>Reference Counting</vt:lpstr>
      <vt:lpstr>Smart Pointers</vt:lpstr>
      <vt:lpstr>About operator-&gt; in C++</vt:lpstr>
      <vt:lpstr>std::auto_ptr</vt:lpstr>
      <vt:lpstr>shared_ptr</vt:lpstr>
      <vt:lpstr>Review: Let’s go to the Zoo!</vt:lpstr>
      <vt:lpstr>Summary</vt:lpstr>
    </vt:vector>
  </TitlesOfParts>
  <Company>UVSC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Patterns</dc:title>
  <dc:creator>Chuck Allison</dc:creator>
  <cp:lastModifiedBy>Neil</cp:lastModifiedBy>
  <cp:revision>79</cp:revision>
  <dcterms:created xsi:type="dcterms:W3CDTF">2005-11-27T04:11:31Z</dcterms:created>
  <dcterms:modified xsi:type="dcterms:W3CDTF">2022-11-28T21:39:47Z</dcterms:modified>
</cp:coreProperties>
</file>

<file path=docProps/thumbnail.jpeg>
</file>